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5" r:id="rId2"/>
    <p:sldId id="257" r:id="rId3"/>
    <p:sldId id="276" r:id="rId4"/>
    <p:sldId id="277" r:id="rId5"/>
    <p:sldId id="278" r:id="rId6"/>
    <p:sldId id="259" r:id="rId7"/>
    <p:sldId id="283" r:id="rId8"/>
    <p:sldId id="265" r:id="rId9"/>
    <p:sldId id="279" r:id="rId10"/>
    <p:sldId id="284" r:id="rId11"/>
    <p:sldId id="286" r:id="rId12"/>
    <p:sldId id="274" r:id="rId13"/>
    <p:sldId id="280" r:id="rId14"/>
    <p:sldId id="281" r:id="rId15"/>
    <p:sldId id="282" r:id="rId16"/>
    <p:sldId id="285" r:id="rId17"/>
    <p:sldId id="266" r:id="rId18"/>
    <p:sldId id="269" r:id="rId19"/>
    <p:sldId id="267" r:id="rId20"/>
    <p:sldId id="271" r:id="rId21"/>
    <p:sldId id="272" r:id="rId22"/>
    <p:sldId id="270" r:id="rId23"/>
    <p:sldId id="268" r:id="rId24"/>
    <p:sldId id="287" r:id="rId25"/>
    <p:sldId id="288"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19C79F6-1FF4-41E8-AE16-191F643A9481}">
          <p14:sldIdLst>
            <p14:sldId id="275"/>
          </p14:sldIdLst>
        </p14:section>
        <p14:section name="Untitled Section" id="{9A3A2D29-CD8E-4E47-958B-1CF07142F0E9}">
          <p14:sldIdLst>
            <p14:sldId id="257"/>
            <p14:sldId id="276"/>
            <p14:sldId id="277"/>
            <p14:sldId id="278"/>
            <p14:sldId id="259"/>
            <p14:sldId id="283"/>
            <p14:sldId id="265"/>
            <p14:sldId id="279"/>
            <p14:sldId id="284"/>
            <p14:sldId id="286"/>
            <p14:sldId id="274"/>
            <p14:sldId id="280"/>
            <p14:sldId id="281"/>
            <p14:sldId id="282"/>
            <p14:sldId id="285"/>
            <p14:sldId id="266"/>
            <p14:sldId id="269"/>
            <p14:sldId id="267"/>
            <p14:sldId id="271"/>
            <p14:sldId id="272"/>
            <p14:sldId id="270"/>
            <p14:sldId id="268"/>
            <p14:sldId id="287"/>
            <p14:sldId id="288"/>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77" autoAdjust="0"/>
    <p:restoredTop sz="94660"/>
  </p:normalViewPr>
  <p:slideViewPr>
    <p:cSldViewPr snapToGrid="0">
      <p:cViewPr>
        <p:scale>
          <a:sx n="125" d="100"/>
          <a:sy n="125" d="100"/>
        </p:scale>
        <p:origin x="3984" y="8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rgbClr val="00B050"/>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b="1">
                <a:solidFill>
                  <a:srgbClr val="00B050"/>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1" cap="none">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b="1" kern="1200">
          <a:solidFill>
            <a:schemeClr val="accent1"/>
          </a:solidFill>
          <a:latin typeface="Open Sans" panose="020B0606030504020204" pitchFamily="34" charset="0"/>
          <a:ea typeface="Open Sans" panose="020B0606030504020204" pitchFamily="34" charset="0"/>
          <a:cs typeface="Open Sans" panose="020B0606030504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descr="A picture containing arrow&#10;&#10;Description automatically generated">
            <a:extLst>
              <a:ext uri="{FF2B5EF4-FFF2-40B4-BE49-F238E27FC236}">
                <a16:creationId xmlns:a16="http://schemas.microsoft.com/office/drawing/2014/main" id="{E02F0579-283A-228A-F3B8-D45B3285B6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3730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9E795D2-FC3F-A75B-3102-7440C03D5507}"/>
              </a:ext>
            </a:extLst>
          </p:cNvPr>
          <p:cNvGrpSpPr/>
          <p:nvPr/>
        </p:nvGrpSpPr>
        <p:grpSpPr>
          <a:xfrm>
            <a:off x="-1" y="0"/>
            <a:ext cx="12192001" cy="6858000"/>
            <a:chOff x="-1" y="0"/>
            <a:chExt cx="12192001" cy="6858000"/>
          </a:xfrm>
        </p:grpSpPr>
        <p:pic>
          <p:nvPicPr>
            <p:cNvPr id="11" name="Picture 10">
              <a:extLst>
                <a:ext uri="{FF2B5EF4-FFF2-40B4-BE49-F238E27FC236}">
                  <a16:creationId xmlns:a16="http://schemas.microsoft.com/office/drawing/2014/main" id="{0B120C7C-B5E0-79FA-9D61-4EB9047A0DDD}"/>
                </a:ext>
              </a:extLst>
            </p:cNvPr>
            <p:cNvPicPr>
              <a:picLocks noChangeAspect="1"/>
            </p:cNvPicPr>
            <p:nvPr/>
          </p:nvPicPr>
          <p:blipFill>
            <a:blip r:embed="rId2"/>
            <a:stretch>
              <a:fillRect/>
            </a:stretch>
          </p:blipFill>
          <p:spPr>
            <a:xfrm>
              <a:off x="-1" y="0"/>
              <a:ext cx="12190169" cy="6858000"/>
            </a:xfrm>
            <a:prstGeom prst="rect">
              <a:avLst/>
            </a:prstGeom>
          </p:spPr>
        </p:pic>
        <p:sp>
          <p:nvSpPr>
            <p:cNvPr id="12" name="Rectangle 11">
              <a:extLst>
                <a:ext uri="{FF2B5EF4-FFF2-40B4-BE49-F238E27FC236}">
                  <a16:creationId xmlns:a16="http://schemas.microsoft.com/office/drawing/2014/main" id="{18DC4F38-D177-14FE-52A0-55E45B89089C}"/>
                </a:ext>
              </a:extLst>
            </p:cNvPr>
            <p:cNvSpPr/>
            <p:nvPr/>
          </p:nvSpPr>
          <p:spPr>
            <a:xfrm>
              <a:off x="10536382" y="8626"/>
              <a:ext cx="1653786" cy="15147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3C8F54-E8CB-389F-5D52-4A0F269E38F8}"/>
                </a:ext>
              </a:extLst>
            </p:cNvPr>
            <p:cNvSpPr/>
            <p:nvPr/>
          </p:nvSpPr>
          <p:spPr>
            <a:xfrm>
              <a:off x="9998668" y="4885492"/>
              <a:ext cx="2193332" cy="1963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1132610-EEEE-9ED4-E331-7F44811AF7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0668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Framework</a:t>
            </a:r>
          </a:p>
        </p:txBody>
      </p:sp>
      <p:pic>
        <p:nvPicPr>
          <p:cNvPr id="5" name="Picture 4" descr="Diagram&#10;&#10;Description automatically generated">
            <a:extLst>
              <a:ext uri="{FF2B5EF4-FFF2-40B4-BE49-F238E27FC236}">
                <a16:creationId xmlns:a16="http://schemas.microsoft.com/office/drawing/2014/main" id="{E5FB13B0-CF8C-622F-577E-D0A57DCCCB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3137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Framework</a:t>
            </a:r>
          </a:p>
        </p:txBody>
      </p:sp>
      <p:pic>
        <p:nvPicPr>
          <p:cNvPr id="4" name="Picture 3" descr="Diagram&#10;&#10;Description automatically generated">
            <a:extLst>
              <a:ext uri="{FF2B5EF4-FFF2-40B4-BE49-F238E27FC236}">
                <a16:creationId xmlns:a16="http://schemas.microsoft.com/office/drawing/2014/main" id="{02689414-911D-218A-6CC8-F5304FC143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9183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A451296D-6F8F-4718-D0B3-D70BD306DD6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09341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08BBA33-672A-D30D-2FDA-38B1B02042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87930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8B306A0-1C97-885E-D858-017FB08504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9716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Nodejs</a:t>
            </a:r>
            <a:r>
              <a:rPr lang="en-US" dirty="0"/>
              <a:t> </a:t>
            </a:r>
            <a:r>
              <a:rPr lang="en-US" dirty="0" err="1"/>
              <a:t>với</a:t>
            </a:r>
            <a:r>
              <a:rPr lang="en-US" dirty="0"/>
              <a:t> Web (</a:t>
            </a:r>
            <a:r>
              <a:rPr lang="en-US" dirty="0" err="1"/>
              <a:t>Expressjs</a:t>
            </a:r>
            <a:r>
              <a:rPr lang="en-US" dirty="0"/>
              <a:t>)</a:t>
            </a:r>
          </a:p>
        </p:txBody>
      </p:sp>
      <p:pic>
        <p:nvPicPr>
          <p:cNvPr id="6" name="Picture 5">
            <a:extLst>
              <a:ext uri="{FF2B5EF4-FFF2-40B4-BE49-F238E27FC236}">
                <a16:creationId xmlns:a16="http://schemas.microsoft.com/office/drawing/2014/main" id="{A6CAE2B8-5544-8D8D-6B89-BC9923E62280}"/>
              </a:ext>
            </a:extLst>
          </p:cNvPr>
          <p:cNvPicPr>
            <a:picLocks noChangeAspect="1"/>
          </p:cNvPicPr>
          <p:nvPr/>
        </p:nvPicPr>
        <p:blipFill>
          <a:blip r:embed="rId2"/>
          <a:stretch>
            <a:fillRect/>
          </a:stretch>
        </p:blipFill>
        <p:spPr>
          <a:xfrm>
            <a:off x="219075" y="1503126"/>
            <a:ext cx="5001914" cy="3030773"/>
          </a:xfrm>
          <a:prstGeom prst="rect">
            <a:avLst/>
          </a:prstGeom>
        </p:spPr>
      </p:pic>
      <p:pic>
        <p:nvPicPr>
          <p:cNvPr id="3074" name="Picture 2">
            <a:extLst>
              <a:ext uri="{FF2B5EF4-FFF2-40B4-BE49-F238E27FC236}">
                <a16:creationId xmlns:a16="http://schemas.microsoft.com/office/drawing/2014/main" id="{3A0BCD7A-8947-B683-9B77-EEF15F757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874" y="2209799"/>
            <a:ext cx="4991137" cy="37433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37431B-62C2-CDE0-3B80-8EE8782D9458}"/>
              </a:ext>
            </a:extLst>
          </p:cNvPr>
          <p:cNvPicPr>
            <a:picLocks noChangeAspect="1"/>
          </p:cNvPicPr>
          <p:nvPr/>
        </p:nvPicPr>
        <p:blipFill>
          <a:blip r:embed="rId4"/>
          <a:stretch>
            <a:fillRect/>
          </a:stretch>
        </p:blipFill>
        <p:spPr>
          <a:xfrm>
            <a:off x="3034646" y="3124200"/>
            <a:ext cx="5287506" cy="3505200"/>
          </a:xfrm>
          <a:prstGeom prst="rect">
            <a:avLst/>
          </a:prstGeom>
        </p:spPr>
      </p:pic>
    </p:spTree>
    <p:extLst>
      <p:ext uri="{BB962C8B-B14F-4D97-AF65-F5344CB8AC3E}">
        <p14:creationId xmlns:p14="http://schemas.microsoft.com/office/powerpoint/2010/main" val="257088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a:t>
            </a:r>
            <a:r>
              <a:rPr lang="en-US" dirty="0" err="1"/>
              <a:t>Realtime</a:t>
            </a:r>
            <a:endParaRPr lang="en-US" dirty="0"/>
          </a:p>
        </p:txBody>
      </p:sp>
      <p:pic>
        <p:nvPicPr>
          <p:cNvPr id="5" name="Picture 4" descr="Graphical user interface, application&#10;&#10;Description automatically generated">
            <a:extLst>
              <a:ext uri="{FF2B5EF4-FFF2-40B4-BE49-F238E27FC236}">
                <a16:creationId xmlns:a16="http://schemas.microsoft.com/office/drawing/2014/main" id="{8E42016F-8EB7-648C-30C0-5915D137F8C9}"/>
              </a:ext>
            </a:extLst>
          </p:cNvPr>
          <p:cNvPicPr>
            <a:picLocks noChangeAspect="1"/>
          </p:cNvPicPr>
          <p:nvPr/>
        </p:nvPicPr>
        <p:blipFill>
          <a:blip r:embed="rId2"/>
          <a:stretch>
            <a:fillRect/>
          </a:stretch>
        </p:blipFill>
        <p:spPr>
          <a:xfrm>
            <a:off x="9023236" y="0"/>
            <a:ext cx="3168764" cy="6858000"/>
          </a:xfrm>
          <a:prstGeom prst="rect">
            <a:avLst/>
          </a:prstGeom>
        </p:spPr>
      </p:pic>
      <p:pic>
        <p:nvPicPr>
          <p:cNvPr id="2050" name="Picture 2" descr="Understanding Socket.IO. It's important to provide timely… | by Grigor  Khachatryan | Medium">
            <a:extLst>
              <a:ext uri="{FF2B5EF4-FFF2-40B4-BE49-F238E27FC236}">
                <a16:creationId xmlns:a16="http://schemas.microsoft.com/office/drawing/2014/main" id="{6B9F73FC-1604-8099-9D5A-72FF379916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203" y="2162176"/>
            <a:ext cx="3168764" cy="14868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ìm hiểu về Firebase Realtime Database - Học Spring Boot">
            <a:extLst>
              <a:ext uri="{FF2B5EF4-FFF2-40B4-BE49-F238E27FC236}">
                <a16:creationId xmlns:a16="http://schemas.microsoft.com/office/drawing/2014/main" id="{2CC1EEF8-D735-261F-AB2E-FFE047FD9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3593308"/>
            <a:ext cx="3544883" cy="177244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altime MVC with Sails.js">
            <a:extLst>
              <a:ext uri="{FF2B5EF4-FFF2-40B4-BE49-F238E27FC236}">
                <a16:creationId xmlns:a16="http://schemas.microsoft.com/office/drawing/2014/main" id="{8E06AAC9-8DF7-0192-DA0D-8ABFE75901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166" b="27917"/>
          <a:stretch/>
        </p:blipFill>
        <p:spPr bwMode="auto">
          <a:xfrm>
            <a:off x="4419215" y="3902076"/>
            <a:ext cx="4103453" cy="13207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eteor Js: What it is and how to use it | Hexacta">
            <a:extLst>
              <a:ext uri="{FF2B5EF4-FFF2-40B4-BE49-F238E27FC236}">
                <a16:creationId xmlns:a16="http://schemas.microsoft.com/office/drawing/2014/main" id="{C29AA861-FD2E-B711-57DA-FB51327424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434" y="1930400"/>
            <a:ext cx="2857500" cy="159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00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7805" y="609600"/>
            <a:ext cx="8596668" cy="1320800"/>
          </a:xfrm>
        </p:spPr>
        <p:txBody>
          <a:bodyPr/>
          <a:lstStyle/>
          <a:p>
            <a:r>
              <a:rPr lang="en-US" dirty="0"/>
              <a:t>Node.js </a:t>
            </a:r>
            <a:r>
              <a:rPr lang="en-US" dirty="0" err="1"/>
              <a:t>với</a:t>
            </a:r>
            <a:r>
              <a:rPr lang="en-US" dirty="0"/>
              <a:t> Desktop Apps (Electron)</a:t>
            </a:r>
          </a:p>
        </p:txBody>
      </p:sp>
      <p:pic>
        <p:nvPicPr>
          <p:cNvPr id="4100" name="Picture 4"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32669" y="1689101"/>
            <a:ext cx="6477000" cy="32385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isual Studio Code electron app">
            <a:extLst>
              <a:ext uri="{FF2B5EF4-FFF2-40B4-BE49-F238E27FC236}">
                <a16:creationId xmlns:a16="http://schemas.microsoft.com/office/drawing/2014/main" id="{FAC0AD58-46A3-6CC7-1202-5E3C20B6BF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63" y="1283512"/>
            <a:ext cx="7562412" cy="49648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new skype for desktop">
            <a:extLst>
              <a:ext uri="{FF2B5EF4-FFF2-40B4-BE49-F238E27FC236}">
                <a16:creationId xmlns:a16="http://schemas.microsoft.com/office/drawing/2014/main" id="{798900C0-053A-0DF2-0AFC-5FF8E11C0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867" y="1475650"/>
            <a:ext cx="7885205" cy="496488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scord running on Ubuntu">
            <a:extLst>
              <a:ext uri="{FF2B5EF4-FFF2-40B4-BE49-F238E27FC236}">
                <a16:creationId xmlns:a16="http://schemas.microsoft.com/office/drawing/2014/main" id="{BF02648B-2098-5D1E-1547-6785903FC8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962" y="1723214"/>
            <a:ext cx="8131452" cy="493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46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102"/>
                                        </p:tgtEl>
                                        <p:attrNameLst>
                                          <p:attrName>style.visibility</p:attrName>
                                        </p:attrNameLst>
                                      </p:cBhvr>
                                      <p:to>
                                        <p:strVal val="visible"/>
                                      </p:to>
                                    </p:set>
                                    <p:anim calcmode="lin" valueType="num">
                                      <p:cBhvr additive="base">
                                        <p:cTn id="19" dur="500" fill="hold"/>
                                        <p:tgtEl>
                                          <p:spTgt spid="4102"/>
                                        </p:tgtEl>
                                        <p:attrNameLst>
                                          <p:attrName>ppt_x</p:attrName>
                                        </p:attrNameLst>
                                      </p:cBhvr>
                                      <p:tavLst>
                                        <p:tav tm="0">
                                          <p:val>
                                            <p:strVal val="#ppt_x"/>
                                          </p:val>
                                        </p:tav>
                                        <p:tav tm="100000">
                                          <p:val>
                                            <p:strVal val="#ppt_x"/>
                                          </p:val>
                                        </p:tav>
                                      </p:tavLst>
                                    </p:anim>
                                    <p:anim calcmode="lin" valueType="num">
                                      <p:cBhvr additive="base">
                                        <p:cTn id="20"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latin typeface="Open Sans" panose="020B0606030504020204" pitchFamily="34" charset="0"/>
                <a:ea typeface="Open Sans" panose="020B0606030504020204" pitchFamily="34" charset="0"/>
                <a:cs typeface="Open Sans" panose="020B0606030504020204" pitchFamily="34" charset="0"/>
              </a:rPr>
              <a:t>Nội</a:t>
            </a:r>
            <a:r>
              <a:rPr lang="en-US" b="1" dirty="0">
                <a:latin typeface="Open Sans" panose="020B0606030504020204" pitchFamily="34" charset="0"/>
                <a:ea typeface="Open Sans" panose="020B0606030504020204" pitchFamily="34" charset="0"/>
                <a:cs typeface="Open Sans" panose="020B0606030504020204" pitchFamily="34" charset="0"/>
              </a:rPr>
              <a:t> dung </a:t>
            </a:r>
            <a:r>
              <a:rPr lang="en-US" b="1" dirty="0" err="1">
                <a:latin typeface="Open Sans" panose="020B0606030504020204" pitchFamily="34" charset="0"/>
                <a:ea typeface="Open Sans" panose="020B0606030504020204" pitchFamily="34" charset="0"/>
                <a:cs typeface="Open Sans" panose="020B0606030504020204" pitchFamily="34" charset="0"/>
              </a:rPr>
              <a:t>trình</a:t>
            </a:r>
            <a:r>
              <a:rPr lang="en-US" b="1" dirty="0">
                <a:latin typeface="Open Sans" panose="020B0606030504020204" pitchFamily="34" charset="0"/>
                <a:ea typeface="Open Sans" panose="020B0606030504020204" pitchFamily="34" charset="0"/>
                <a:cs typeface="Open Sans" panose="020B0606030504020204" pitchFamily="34" charset="0"/>
              </a:rPr>
              <a:t> </a:t>
            </a:r>
            <a:r>
              <a:rPr lang="en-US" b="1" dirty="0" err="1">
                <a:latin typeface="Open Sans" panose="020B0606030504020204" pitchFamily="34" charset="0"/>
                <a:ea typeface="Open Sans" panose="020B0606030504020204" pitchFamily="34" charset="0"/>
                <a:cs typeface="Open Sans" panose="020B0606030504020204" pitchFamily="34" charset="0"/>
              </a:rPr>
              <a:t>bày</a:t>
            </a:r>
            <a:endParaRPr lang="en-US" b="1"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Content Placeholder 2"/>
          <p:cNvSpPr>
            <a:spLocks noGrp="1"/>
          </p:cNvSpPr>
          <p:nvPr>
            <p:ph idx="1"/>
          </p:nvPr>
        </p:nvSpPr>
        <p:spPr/>
        <p:txBody>
          <a:bodyPr>
            <a:normAutofit/>
          </a:bodyPr>
          <a:lstStyle/>
          <a:p>
            <a:r>
              <a:rPr lang="en-US" sz="3200" b="1" dirty="0" err="1">
                <a:latin typeface="Open Sans" panose="020B0606030504020204" pitchFamily="34" charset="0"/>
                <a:ea typeface="Open Sans" panose="020B0606030504020204" pitchFamily="34" charset="0"/>
                <a:cs typeface="Open Sans" panose="020B0606030504020204" pitchFamily="34" charset="0"/>
              </a:rPr>
              <a:t>Nodejs</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là</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gì</a:t>
            </a:r>
            <a:r>
              <a:rPr lang="en-US" sz="3200" dirty="0">
                <a:latin typeface="Open Sans" panose="020B0606030504020204" pitchFamily="34" charset="0"/>
                <a:ea typeface="Open Sans" panose="020B0606030504020204" pitchFamily="34" charset="0"/>
                <a:cs typeface="Open Sans" panose="020B0606030504020204" pitchFamily="34" charset="0"/>
              </a:rPr>
              <a:t>?</a:t>
            </a:r>
          </a:p>
          <a:p>
            <a:r>
              <a:rPr lang="en-US" sz="3200" dirty="0" err="1">
                <a:latin typeface="Open Sans" panose="020B0606030504020204" pitchFamily="34" charset="0"/>
                <a:ea typeface="Open Sans" panose="020B0606030504020204" pitchFamily="34" charset="0"/>
                <a:cs typeface="Open Sans" panose="020B0606030504020204" pitchFamily="34" charset="0"/>
              </a:rPr>
              <a:t>Tại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sao</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lại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dùng</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b="1" dirty="0" err="1">
                <a:latin typeface="Open Sans" panose="020B0606030504020204" pitchFamily="34" charset="0"/>
                <a:ea typeface="Open Sans" panose="020B0606030504020204" pitchFamily="34" charset="0"/>
                <a:cs typeface="Open Sans" panose="020B0606030504020204" pitchFamily="34" charset="0"/>
              </a:rPr>
              <a:t>nodejs</a:t>
            </a:r>
            <a:r>
              <a:rPr lang="en-US" sz="3200" dirty="0">
                <a:latin typeface="Open Sans" panose="020B0606030504020204" pitchFamily="34" charset="0"/>
                <a:ea typeface="Open Sans" panose="020B0606030504020204" pitchFamily="34" charset="0"/>
                <a:cs typeface="Open Sans" panose="020B0606030504020204" pitchFamily="34" charset="0"/>
              </a:rPr>
              <a:t>?</a:t>
            </a:r>
          </a:p>
          <a:p>
            <a:r>
              <a:rPr lang="en-US" sz="3200" dirty="0" err="1">
                <a:latin typeface="Open Sans" panose="020B0606030504020204" pitchFamily="34" charset="0"/>
                <a:ea typeface="Open Sans" panose="020B0606030504020204" pitchFamily="34" charset="0"/>
                <a:cs typeface="Open Sans" panose="020B0606030504020204" pitchFamily="34" charset="0"/>
              </a:rPr>
              <a:t>Bắt</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đầu</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với</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b="1" dirty="0" err="1">
                <a:latin typeface="Open Sans" panose="020B0606030504020204" pitchFamily="34" charset="0"/>
                <a:ea typeface="Open Sans" panose="020B0606030504020204" pitchFamily="34" charset="0"/>
                <a:cs typeface="Open Sans" panose="020B0606030504020204" pitchFamily="34" charset="0"/>
              </a:rPr>
              <a:t>nodejs</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như</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thế</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nào</a:t>
            </a:r>
            <a:r>
              <a:rPr lang="en-US" sz="3200" dirty="0">
                <a:latin typeface="Open Sans" panose="020B0606030504020204" pitchFamily="34" charset="0"/>
                <a:ea typeface="Open Sans" panose="020B0606030504020204" pitchFamily="34" charset="0"/>
                <a:cs typeface="Open Sans" panose="020B0606030504020204" pitchFamily="34" charset="0"/>
              </a:rPr>
              <a:t>?</a:t>
            </a:r>
          </a:p>
          <a:p>
            <a:r>
              <a:rPr lang="en-US" sz="3200" dirty="0" err="1">
                <a:latin typeface="Open Sans" panose="020B0606030504020204" pitchFamily="34" charset="0"/>
                <a:ea typeface="Open Sans" panose="020B0606030504020204" pitchFamily="34" charset="0"/>
                <a:cs typeface="Open Sans" panose="020B0606030504020204" pitchFamily="34" charset="0"/>
              </a:rPr>
              <a:t>Ứng</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dụng</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của</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b="1" dirty="0" err="1">
                <a:latin typeface="Open Sans" panose="020B0606030504020204" pitchFamily="34" charset="0"/>
                <a:ea typeface="Open Sans" panose="020B0606030504020204" pitchFamily="34" charset="0"/>
                <a:cs typeface="Open Sans" panose="020B0606030504020204" pitchFamily="34" charset="0"/>
              </a:rPr>
              <a:t>nodejs</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trong</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thực</a:t>
            </a:r>
            <a:r>
              <a:rPr lang="en-US" sz="3200" dirty="0">
                <a:latin typeface="Open Sans" panose="020B0606030504020204" pitchFamily="34" charset="0"/>
                <a:ea typeface="Open Sans" panose="020B0606030504020204" pitchFamily="34" charset="0"/>
                <a:cs typeface="Open Sans" panose="020B0606030504020204" pitchFamily="34" charset="0"/>
              </a:rPr>
              <a:t> </a:t>
            </a:r>
            <a:r>
              <a:rPr lang="en-US" sz="3200" dirty="0" err="1">
                <a:latin typeface="Open Sans" panose="020B0606030504020204" pitchFamily="34" charset="0"/>
                <a:ea typeface="Open Sans" panose="020B0606030504020204" pitchFamily="34" charset="0"/>
                <a:cs typeface="Open Sans" panose="020B0606030504020204" pitchFamily="34" charset="0"/>
              </a:rPr>
              <a:t>tế</a:t>
            </a:r>
            <a:r>
              <a:rPr lang="en-US" sz="3200" dirty="0">
                <a:latin typeface="Open Sans" panose="020B0606030504020204" pitchFamily="34" charset="0"/>
                <a:ea typeface="Open Sans" panose="020B0606030504020204" pitchFamily="34" charset="0"/>
                <a:cs typeface="Open Sans" panose="020B0606030504020204" pitchFamily="34" charset="0"/>
              </a:rPr>
              <a:t>.</a:t>
            </a:r>
          </a:p>
          <a:p>
            <a:r>
              <a:rPr lang="en-US" sz="3200" dirty="0">
                <a:latin typeface="Open Sans" panose="020B0606030504020204" pitchFamily="34" charset="0"/>
                <a:ea typeface="Open Sans" panose="020B0606030504020204" pitchFamily="34" charset="0"/>
                <a:cs typeface="Open Sans" panose="020B0606030504020204" pitchFamily="34" charset="0"/>
              </a:rPr>
              <a:t>Q &amp; A</a:t>
            </a:r>
          </a:p>
        </p:txBody>
      </p:sp>
      <p:pic>
        <p:nvPicPr>
          <p:cNvPr id="1026" name="Picture 2">
            <a:extLst>
              <a:ext uri="{FF2B5EF4-FFF2-40B4-BE49-F238E27FC236}">
                <a16:creationId xmlns:a16="http://schemas.microsoft.com/office/drawing/2014/main" id="{F57D1703-1C8D-2BC0-4150-16B460742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631" y="1157623"/>
            <a:ext cx="3425406" cy="1172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3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52475"/>
          </a:xfrm>
        </p:spPr>
        <p:txBody>
          <a:bodyPr/>
          <a:lstStyle/>
          <a:p>
            <a:r>
              <a:rPr lang="en-US" dirty="0"/>
              <a:t>Node.js </a:t>
            </a:r>
            <a:r>
              <a:rPr lang="en-US" dirty="0" err="1"/>
              <a:t>với</a:t>
            </a:r>
            <a:r>
              <a:rPr lang="en-US" dirty="0"/>
              <a:t> Mobile (React Native)</a:t>
            </a:r>
          </a:p>
        </p:txBody>
      </p:sp>
      <p:pic>
        <p:nvPicPr>
          <p:cNvPr id="8194"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334" y="1710670"/>
            <a:ext cx="7661448" cy="429041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3CFC99CF-2A82-6942-2FD3-79CCE3E45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799" y="1539220"/>
            <a:ext cx="2989351" cy="53187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710BF024-A36A-2E68-698D-3C940EEA07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884" y="1539220"/>
            <a:ext cx="2990582" cy="531878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83B16462-C8C1-3058-5966-C8E4278DF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235" y="1541410"/>
            <a:ext cx="2989351" cy="531659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F8070413-EF90-1C6B-F2AF-D53CECB4A8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4890" y="1362074"/>
            <a:ext cx="3090185"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48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anim calcmode="lin" valueType="num">
                                      <p:cBhvr additive="base">
                                        <p:cTn id="13" dur="500" fill="hold"/>
                                        <p:tgtEl>
                                          <p:spTgt spid="5124"/>
                                        </p:tgtEl>
                                        <p:attrNameLst>
                                          <p:attrName>ppt_x</p:attrName>
                                        </p:attrNameLst>
                                      </p:cBhvr>
                                      <p:tavLst>
                                        <p:tav tm="0">
                                          <p:val>
                                            <p:strVal val="#ppt_x"/>
                                          </p:val>
                                        </p:tav>
                                        <p:tav tm="100000">
                                          <p:val>
                                            <p:strVal val="#ppt_x"/>
                                          </p:val>
                                        </p:tav>
                                      </p:tavLst>
                                    </p:anim>
                                    <p:anim calcmode="lin" valueType="num">
                                      <p:cBhvr additive="base">
                                        <p:cTn id="14" dur="500" fill="hold"/>
                                        <p:tgtEl>
                                          <p:spTgt spid="512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8"/>
                                        </p:tgtEl>
                                        <p:attrNameLst>
                                          <p:attrName>style.visibility</p:attrName>
                                        </p:attrNameLst>
                                      </p:cBhvr>
                                      <p:to>
                                        <p:strVal val="visible"/>
                                      </p:to>
                                    </p:set>
                                    <p:anim calcmode="lin" valueType="num">
                                      <p:cBhvr additive="base">
                                        <p:cTn id="19" dur="500" fill="hold"/>
                                        <p:tgtEl>
                                          <p:spTgt spid="5128"/>
                                        </p:tgtEl>
                                        <p:attrNameLst>
                                          <p:attrName>ppt_x</p:attrName>
                                        </p:attrNameLst>
                                      </p:cBhvr>
                                      <p:tavLst>
                                        <p:tav tm="0">
                                          <p:val>
                                            <p:strVal val="#ppt_x"/>
                                          </p:val>
                                        </p:tav>
                                        <p:tav tm="100000">
                                          <p:val>
                                            <p:strVal val="#ppt_x"/>
                                          </p:val>
                                        </p:tav>
                                      </p:tavLst>
                                    </p:anim>
                                    <p:anim calcmode="lin" valueType="num">
                                      <p:cBhvr additive="base">
                                        <p:cTn id="20"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30"/>
                                        </p:tgtEl>
                                        <p:attrNameLst>
                                          <p:attrName>style.visibility</p:attrName>
                                        </p:attrNameLst>
                                      </p:cBhvr>
                                      <p:to>
                                        <p:strVal val="visible"/>
                                      </p:to>
                                    </p:set>
                                    <p:anim calcmode="lin" valueType="num">
                                      <p:cBhvr additive="base">
                                        <p:cTn id="25" dur="500" fill="hold"/>
                                        <p:tgtEl>
                                          <p:spTgt spid="5130"/>
                                        </p:tgtEl>
                                        <p:attrNameLst>
                                          <p:attrName>ppt_x</p:attrName>
                                        </p:attrNameLst>
                                      </p:cBhvr>
                                      <p:tavLst>
                                        <p:tav tm="0">
                                          <p:val>
                                            <p:strVal val="#ppt_x"/>
                                          </p:val>
                                        </p:tav>
                                        <p:tav tm="100000">
                                          <p:val>
                                            <p:strVal val="#ppt_x"/>
                                          </p:val>
                                        </p:tav>
                                      </p:tavLst>
                                    </p:anim>
                                    <p:anim calcmode="lin" valueType="num">
                                      <p:cBhvr additive="base">
                                        <p:cTn id="26" dur="500" fill="hold"/>
                                        <p:tgtEl>
                                          <p:spTgt spid="51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Web Testing, Data Crawl</a:t>
            </a:r>
          </a:p>
        </p:txBody>
      </p:sp>
      <p:pic>
        <p:nvPicPr>
          <p:cNvPr id="9218"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2296081"/>
            <a:ext cx="8596312" cy="36104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10;&#10;Description automatically generated">
            <a:extLst>
              <a:ext uri="{FF2B5EF4-FFF2-40B4-BE49-F238E27FC236}">
                <a16:creationId xmlns:a16="http://schemas.microsoft.com/office/drawing/2014/main" id="{41D8E252-78D5-6853-BDBD-8433A62B01D6}"/>
              </a:ext>
            </a:extLst>
          </p:cNvPr>
          <p:cNvPicPr>
            <a:picLocks noChangeAspect="1"/>
          </p:cNvPicPr>
          <p:nvPr/>
        </p:nvPicPr>
        <p:blipFill>
          <a:blip r:embed="rId3"/>
          <a:stretch>
            <a:fillRect/>
          </a:stretch>
        </p:blipFill>
        <p:spPr>
          <a:xfrm>
            <a:off x="3802470" y="0"/>
            <a:ext cx="8389530" cy="6858000"/>
          </a:xfrm>
          <a:prstGeom prst="rect">
            <a:avLst/>
          </a:prstGeom>
        </p:spPr>
      </p:pic>
    </p:spTree>
    <p:extLst>
      <p:ext uri="{BB962C8B-B14F-4D97-AF65-F5344CB8AC3E}">
        <p14:creationId xmlns:p14="http://schemas.microsoft.com/office/powerpoint/2010/main" val="24283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a:t>
            </a:r>
            <a:r>
              <a:rPr lang="en-US" dirty="0" err="1"/>
              <a:t>Chatbot</a:t>
            </a:r>
            <a:endParaRPr lang="en-US" dirty="0"/>
          </a:p>
        </p:txBody>
      </p:sp>
      <p:pic>
        <p:nvPicPr>
          <p:cNvPr id="7170"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77923" y="1446705"/>
            <a:ext cx="7070881" cy="473179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D97348-1ECB-2036-C4B5-D61778B664EF}"/>
              </a:ext>
            </a:extLst>
          </p:cNvPr>
          <p:cNvPicPr>
            <a:picLocks noChangeAspect="1"/>
          </p:cNvPicPr>
          <p:nvPr/>
        </p:nvPicPr>
        <p:blipFill>
          <a:blip r:embed="rId3"/>
          <a:stretch>
            <a:fillRect/>
          </a:stretch>
        </p:blipFill>
        <p:spPr>
          <a:xfrm>
            <a:off x="677334" y="1446705"/>
            <a:ext cx="11517616" cy="5411295"/>
          </a:xfrm>
          <a:prstGeom prst="rect">
            <a:avLst/>
          </a:prstGeom>
        </p:spPr>
      </p:pic>
      <p:pic>
        <p:nvPicPr>
          <p:cNvPr id="6" name="Picture 5">
            <a:extLst>
              <a:ext uri="{FF2B5EF4-FFF2-40B4-BE49-F238E27FC236}">
                <a16:creationId xmlns:a16="http://schemas.microsoft.com/office/drawing/2014/main" id="{95BCFECB-E7F1-D0E1-5A68-1667FCF90448}"/>
              </a:ext>
            </a:extLst>
          </p:cNvPr>
          <p:cNvPicPr>
            <a:picLocks noChangeAspect="1"/>
          </p:cNvPicPr>
          <p:nvPr/>
        </p:nvPicPr>
        <p:blipFill>
          <a:blip r:embed="rId4"/>
          <a:stretch>
            <a:fillRect/>
          </a:stretch>
        </p:blipFill>
        <p:spPr>
          <a:xfrm>
            <a:off x="2385534" y="1443288"/>
            <a:ext cx="7263391" cy="5414712"/>
          </a:xfrm>
          <a:prstGeom prst="rect">
            <a:avLst/>
          </a:prstGeom>
        </p:spPr>
      </p:pic>
      <p:pic>
        <p:nvPicPr>
          <p:cNvPr id="10" name="Picture 9">
            <a:extLst>
              <a:ext uri="{FF2B5EF4-FFF2-40B4-BE49-F238E27FC236}">
                <a16:creationId xmlns:a16="http://schemas.microsoft.com/office/drawing/2014/main" id="{73FCB2C6-657F-DEA8-C2E0-CC82DAE0E713}"/>
              </a:ext>
            </a:extLst>
          </p:cNvPr>
          <p:cNvPicPr>
            <a:picLocks noChangeAspect="1"/>
          </p:cNvPicPr>
          <p:nvPr/>
        </p:nvPicPr>
        <p:blipFill>
          <a:blip r:embed="rId5"/>
          <a:stretch>
            <a:fillRect/>
          </a:stretch>
        </p:blipFill>
        <p:spPr>
          <a:xfrm>
            <a:off x="4105275" y="1443288"/>
            <a:ext cx="8086724" cy="5414712"/>
          </a:xfrm>
          <a:prstGeom prst="rect">
            <a:avLst/>
          </a:prstGeom>
        </p:spPr>
      </p:pic>
      <p:pic>
        <p:nvPicPr>
          <p:cNvPr id="12" name="Picture 11">
            <a:extLst>
              <a:ext uri="{FF2B5EF4-FFF2-40B4-BE49-F238E27FC236}">
                <a16:creationId xmlns:a16="http://schemas.microsoft.com/office/drawing/2014/main" id="{B6D90E4A-70CC-3F44-B483-6F9CD79E9C4A}"/>
              </a:ext>
            </a:extLst>
          </p:cNvPr>
          <p:cNvPicPr>
            <a:picLocks noChangeAspect="1"/>
          </p:cNvPicPr>
          <p:nvPr/>
        </p:nvPicPr>
        <p:blipFill>
          <a:blip r:embed="rId6"/>
          <a:stretch>
            <a:fillRect/>
          </a:stretch>
        </p:blipFill>
        <p:spPr>
          <a:xfrm>
            <a:off x="4340447" y="1467346"/>
            <a:ext cx="7851552" cy="5402017"/>
          </a:xfrm>
          <a:prstGeom prst="rect">
            <a:avLst/>
          </a:prstGeom>
        </p:spPr>
      </p:pic>
    </p:spTree>
    <p:extLst>
      <p:ext uri="{BB962C8B-B14F-4D97-AF65-F5344CB8AC3E}">
        <p14:creationId xmlns:p14="http://schemas.microsoft.com/office/powerpoint/2010/main" val="160917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CMS </a:t>
            </a:r>
          </a:p>
        </p:txBody>
      </p:sp>
      <p:pic>
        <p:nvPicPr>
          <p:cNvPr id="5122" name="Picture 2" descr="See the source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9412" y="2160588"/>
            <a:ext cx="7393213" cy="388143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7E03140D-C8BD-556B-D4C1-B160046E79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050" y="1758950"/>
            <a:ext cx="7648575" cy="50990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 diagram shows how Strapi – Node.js headless CMS – works">
            <a:extLst>
              <a:ext uri="{FF2B5EF4-FFF2-40B4-BE49-F238E27FC236}">
                <a16:creationId xmlns:a16="http://schemas.microsoft.com/office/drawing/2014/main" id="{D5C4040D-EDE8-BC60-EFA7-E0ED81DF86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6906" y="1758950"/>
            <a:ext cx="8186737" cy="507704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fields available in content type screen in Strapi">
            <a:extLst>
              <a:ext uri="{FF2B5EF4-FFF2-40B4-BE49-F238E27FC236}">
                <a16:creationId xmlns:a16="http://schemas.microsoft.com/office/drawing/2014/main" id="{CA8ED063-5E1A-23E3-04E1-D5294DA26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136" y="1758950"/>
            <a:ext cx="9440864" cy="509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85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 calcmode="lin" valueType="num">
                                      <p:cBhvr additive="base">
                                        <p:cTn id="13" dur="500" fill="hold"/>
                                        <p:tgtEl>
                                          <p:spTgt spid="6150"/>
                                        </p:tgtEl>
                                        <p:attrNameLst>
                                          <p:attrName>ppt_x</p:attrName>
                                        </p:attrNameLst>
                                      </p:cBhvr>
                                      <p:tavLst>
                                        <p:tav tm="0">
                                          <p:val>
                                            <p:strVal val="#ppt_x"/>
                                          </p:val>
                                        </p:tav>
                                        <p:tav tm="100000">
                                          <p:val>
                                            <p:strVal val="#ppt_x"/>
                                          </p:val>
                                        </p:tav>
                                      </p:tavLst>
                                    </p:anim>
                                    <p:anim calcmode="lin" valueType="num">
                                      <p:cBhvr additive="base">
                                        <p:cTn id="14" dur="500" fill="hold"/>
                                        <p:tgtEl>
                                          <p:spTgt spid="615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8"/>
                                        </p:tgtEl>
                                        <p:attrNameLst>
                                          <p:attrName>style.visibility</p:attrName>
                                        </p:attrNameLst>
                                      </p:cBhvr>
                                      <p:to>
                                        <p:strVal val="visible"/>
                                      </p:to>
                                    </p:set>
                                    <p:anim calcmode="lin" valueType="num">
                                      <p:cBhvr additive="base">
                                        <p:cTn id="19" dur="500" fill="hold"/>
                                        <p:tgtEl>
                                          <p:spTgt spid="6148"/>
                                        </p:tgtEl>
                                        <p:attrNameLst>
                                          <p:attrName>ppt_x</p:attrName>
                                        </p:attrNameLst>
                                      </p:cBhvr>
                                      <p:tavLst>
                                        <p:tav tm="0">
                                          <p:val>
                                            <p:strVal val="#ppt_x"/>
                                          </p:val>
                                        </p:tav>
                                        <p:tav tm="100000">
                                          <p:val>
                                            <p:strVal val="#ppt_x"/>
                                          </p:val>
                                        </p:tav>
                                      </p:tavLst>
                                    </p:anim>
                                    <p:anim calcmode="lin" valueType="num">
                                      <p:cBhvr additive="base">
                                        <p:cTn id="20"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Cloud</a:t>
            </a:r>
          </a:p>
        </p:txBody>
      </p:sp>
      <p:pic>
        <p:nvPicPr>
          <p:cNvPr id="1026" name="Picture 2">
            <a:extLst>
              <a:ext uri="{FF2B5EF4-FFF2-40B4-BE49-F238E27FC236}">
                <a16:creationId xmlns:a16="http://schemas.microsoft.com/office/drawing/2014/main" id="{4D6F0C0E-C386-F105-258A-005F5BE9C6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58963"/>
            <a:ext cx="12192000" cy="499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034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Node.js </a:t>
            </a:r>
            <a:r>
              <a:rPr lang="en-US" dirty="0" err="1"/>
              <a:t>với</a:t>
            </a:r>
            <a:r>
              <a:rPr lang="en-US" dirty="0"/>
              <a:t> A.I / Machine Learning</a:t>
            </a:r>
          </a:p>
        </p:txBody>
      </p:sp>
      <p:pic>
        <p:nvPicPr>
          <p:cNvPr id="2050" name="Picture 2" descr="Machine Learning In Node.js With TensorFlow.js">
            <a:extLst>
              <a:ext uri="{FF2B5EF4-FFF2-40B4-BE49-F238E27FC236}">
                <a16:creationId xmlns:a16="http://schemas.microsoft.com/office/drawing/2014/main" id="{CB982E41-088A-EB1C-E2CA-DF3067BA4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1657826"/>
            <a:ext cx="8282940" cy="465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1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7067" y="2328334"/>
            <a:ext cx="4846783" cy="1646302"/>
          </a:xfrm>
        </p:spPr>
        <p:txBody>
          <a:bodyPr/>
          <a:lstStyle/>
          <a:p>
            <a:pPr algn="ctr"/>
            <a:r>
              <a:rPr lang="en-US" dirty="0" err="1"/>
              <a:t>Cảm</a:t>
            </a:r>
            <a:r>
              <a:rPr lang="en-US" dirty="0"/>
              <a:t> </a:t>
            </a:r>
            <a:r>
              <a:rPr lang="en-US" dirty="0" err="1"/>
              <a:t>ơn</a:t>
            </a:r>
            <a:endParaRPr lang="en-US" dirty="0"/>
          </a:p>
        </p:txBody>
      </p:sp>
      <p:sp>
        <p:nvSpPr>
          <p:cNvPr id="3" name="Subtitle 2"/>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E40F9309-2616-B071-71A8-092E8DAA4D4E}"/>
              </a:ext>
            </a:extLst>
          </p:cNvPr>
          <p:cNvPicPr>
            <a:picLocks noChangeAspect="1"/>
          </p:cNvPicPr>
          <p:nvPr/>
        </p:nvPicPr>
        <p:blipFill>
          <a:blip r:embed="rId2"/>
          <a:stretch>
            <a:fillRect/>
          </a:stretch>
        </p:blipFill>
        <p:spPr>
          <a:xfrm>
            <a:off x="6277650" y="283584"/>
            <a:ext cx="5616104" cy="6290831"/>
          </a:xfrm>
          <a:prstGeom prst="rect">
            <a:avLst/>
          </a:prstGeom>
        </p:spPr>
      </p:pic>
    </p:spTree>
    <p:extLst>
      <p:ext uri="{BB962C8B-B14F-4D97-AF65-F5344CB8AC3E}">
        <p14:creationId xmlns:p14="http://schemas.microsoft.com/office/powerpoint/2010/main" val="2501781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4582-36C1-C61E-A203-52360335E85F}"/>
              </a:ext>
            </a:extLst>
          </p:cNvPr>
          <p:cNvSpPr>
            <a:spLocks noGrp="1"/>
          </p:cNvSpPr>
          <p:nvPr>
            <p:ph type="title"/>
          </p:nvPr>
        </p:nvSpPr>
        <p:spPr/>
        <p:txBody>
          <a:bodyPr/>
          <a:lstStyle/>
          <a:p>
            <a:r>
              <a:rPr lang="en-US" dirty="0"/>
              <a:t>NodeJS </a:t>
            </a:r>
            <a:r>
              <a:rPr lang="en-US" dirty="0" err="1"/>
              <a:t>là</a:t>
            </a:r>
            <a:r>
              <a:rPr lang="en-US" dirty="0"/>
              <a:t> </a:t>
            </a:r>
            <a:r>
              <a:rPr lang="en-US" dirty="0" err="1"/>
              <a:t>gì</a:t>
            </a:r>
            <a:r>
              <a:rPr lang="en-US" dirty="0"/>
              <a:t>?</a:t>
            </a:r>
          </a:p>
        </p:txBody>
      </p:sp>
      <p:sp>
        <p:nvSpPr>
          <p:cNvPr id="3" name="Content Placeholder 2">
            <a:extLst>
              <a:ext uri="{FF2B5EF4-FFF2-40B4-BE49-F238E27FC236}">
                <a16:creationId xmlns:a16="http://schemas.microsoft.com/office/drawing/2014/main" id="{CF9EEA0B-BD98-5D05-650A-996FBD9C4795}"/>
              </a:ext>
            </a:extLst>
          </p:cNvPr>
          <p:cNvSpPr>
            <a:spLocks noGrp="1"/>
          </p:cNvSpPr>
          <p:nvPr>
            <p:ph idx="1"/>
          </p:nvPr>
        </p:nvSpPr>
        <p:spPr/>
        <p:txBody>
          <a:bodyPr>
            <a:normAutofit/>
          </a:bodyPr>
          <a:lstStyle/>
          <a:p>
            <a:pPr>
              <a:lnSpc>
                <a:spcPct val="150000"/>
              </a:lnSpc>
            </a:pPr>
            <a:r>
              <a:rPr lang="vi-VN" sz="2400" b="1" dirty="0">
                <a:solidFill>
                  <a:srgbClr val="00B050"/>
                </a:solidFill>
              </a:rPr>
              <a:t>NodeJS</a:t>
            </a:r>
            <a:r>
              <a:rPr lang="vi-VN" sz="2400" dirty="0"/>
              <a:t> là mã nguồn mở chạy trên môi trường </a:t>
            </a:r>
            <a:r>
              <a:rPr lang="vi-VN" sz="2400" b="1" dirty="0"/>
              <a:t>V8</a:t>
            </a:r>
            <a:r>
              <a:rPr lang="vi-VN" sz="2400" dirty="0"/>
              <a:t> JavaScript runtime (một trình thông dịch JavaScript chạy cực nhanh trên trình duyệt Chrome). </a:t>
            </a:r>
            <a:endParaRPr lang="en-US" sz="2400" dirty="0"/>
          </a:p>
          <a:p>
            <a:pPr>
              <a:lnSpc>
                <a:spcPct val="150000"/>
              </a:lnSpc>
            </a:pPr>
            <a:r>
              <a:rPr lang="en-US" sz="2400" b="1" dirty="0">
                <a:solidFill>
                  <a:srgbClr val="00B050"/>
                </a:solidFill>
              </a:rPr>
              <a:t>Learn Once, Write Anywhere</a:t>
            </a:r>
            <a:r>
              <a:rPr lang="en-US" sz="2400" dirty="0"/>
              <a:t>:  </a:t>
            </a:r>
            <a:r>
              <a:rPr lang="vi-VN" sz="2400" dirty="0"/>
              <a:t>NodeJS giúp các nhà phát triển xây dựng các ứng dụng một cách đơn giản và dễ dàng mở rộng.</a:t>
            </a:r>
            <a:endParaRPr lang="en-US" sz="2400" dirty="0"/>
          </a:p>
        </p:txBody>
      </p:sp>
    </p:spTree>
    <p:extLst>
      <p:ext uri="{BB962C8B-B14F-4D97-AF65-F5344CB8AC3E}">
        <p14:creationId xmlns:p14="http://schemas.microsoft.com/office/powerpoint/2010/main" val="67978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47A-B820-C0BB-7A6C-D1C84186A095}"/>
              </a:ext>
            </a:extLst>
          </p:cNvPr>
          <p:cNvSpPr>
            <a:spLocks noGrp="1"/>
          </p:cNvSpPr>
          <p:nvPr>
            <p:ph type="title"/>
          </p:nvPr>
        </p:nvSpPr>
        <p:spPr>
          <a:xfrm>
            <a:off x="677334" y="592348"/>
            <a:ext cx="8596668" cy="1320800"/>
          </a:xfrm>
        </p:spPr>
        <p:txBody>
          <a:bodyPr/>
          <a:lstStyle/>
          <a:p>
            <a:r>
              <a:rPr lang="en-US" dirty="0" err="1"/>
              <a:t>Điểm</a:t>
            </a:r>
            <a:r>
              <a:rPr lang="en-US" dirty="0"/>
              <a:t> </a:t>
            </a:r>
            <a:r>
              <a:rPr lang="en-US" dirty="0" err="1"/>
              <a:t>mạnh</a:t>
            </a:r>
            <a:r>
              <a:rPr lang="en-US" dirty="0"/>
              <a:t> </a:t>
            </a:r>
            <a:r>
              <a:rPr lang="en-US" dirty="0" err="1"/>
              <a:t>của</a:t>
            </a:r>
            <a:r>
              <a:rPr lang="en-US" dirty="0"/>
              <a:t> NodeJS</a:t>
            </a:r>
          </a:p>
        </p:txBody>
      </p:sp>
      <p:sp>
        <p:nvSpPr>
          <p:cNvPr id="3" name="Content Placeholder 2">
            <a:extLst>
              <a:ext uri="{FF2B5EF4-FFF2-40B4-BE49-F238E27FC236}">
                <a16:creationId xmlns:a16="http://schemas.microsoft.com/office/drawing/2014/main" id="{8A4C5619-90F2-E000-CCBA-367100613D97}"/>
              </a:ext>
            </a:extLst>
          </p:cNvPr>
          <p:cNvSpPr>
            <a:spLocks noGrp="1"/>
          </p:cNvSpPr>
          <p:nvPr>
            <p:ph idx="1"/>
          </p:nvPr>
        </p:nvSpPr>
        <p:spPr/>
        <p:txBody>
          <a:bodyPr/>
          <a:lstStyle/>
          <a:p>
            <a:r>
              <a:rPr lang="vi-VN" dirty="0"/>
              <a:t>IO hướng sự kiện </a:t>
            </a:r>
            <a:r>
              <a:rPr lang="en-US" b="1" dirty="0" err="1">
                <a:solidFill>
                  <a:srgbClr val="00B050"/>
                </a:solidFill>
              </a:rPr>
              <a:t>bất</a:t>
            </a:r>
            <a:r>
              <a:rPr lang="en-US" b="1" dirty="0">
                <a:solidFill>
                  <a:srgbClr val="00B050"/>
                </a:solidFill>
              </a:rPr>
              <a:t> </a:t>
            </a:r>
            <a:r>
              <a:rPr lang="vi-VN" b="1" dirty="0">
                <a:solidFill>
                  <a:srgbClr val="00B050"/>
                </a:solidFill>
              </a:rPr>
              <a:t> đồng bộ giúp xử lý nhiều yêu cầu đồng thời</a:t>
            </a:r>
            <a:r>
              <a:rPr lang="vi-VN" dirty="0"/>
              <a:t>.</a:t>
            </a:r>
            <a:endParaRPr lang="en-US" dirty="0"/>
          </a:p>
          <a:p>
            <a:r>
              <a:rPr lang="vi-VN" dirty="0"/>
              <a:t>Đáp ứng được những yêu cầu về </a:t>
            </a:r>
            <a:r>
              <a:rPr lang="vi-VN" b="1" dirty="0">
                <a:solidFill>
                  <a:srgbClr val="00B050"/>
                </a:solidFill>
              </a:rPr>
              <a:t>thời gian thực</a:t>
            </a:r>
            <a:r>
              <a:rPr lang="vi-VN" dirty="0"/>
              <a:t>.</a:t>
            </a:r>
            <a:endParaRPr lang="en-US" dirty="0"/>
          </a:p>
          <a:p>
            <a:r>
              <a:rPr lang="vi-VN" dirty="0"/>
              <a:t>Có </a:t>
            </a:r>
            <a:r>
              <a:rPr lang="vi-VN" b="1" dirty="0">
                <a:solidFill>
                  <a:srgbClr val="00B050"/>
                </a:solidFill>
              </a:rPr>
              <a:t>tốc độ cực rất nhanh</a:t>
            </a:r>
            <a:r>
              <a:rPr lang="vi-VN" dirty="0"/>
              <a:t>, đáp ứng được nhu cầu sử dụng của khách </a:t>
            </a:r>
            <a:r>
              <a:rPr lang="vi-VN" b="1" dirty="0">
                <a:solidFill>
                  <a:srgbClr val="00B050"/>
                </a:solidFill>
              </a:rPr>
              <a:t>truy cập ‘khổng lồ’ trong thời gian ngắn</a:t>
            </a:r>
            <a:r>
              <a:rPr lang="vi-VN" dirty="0"/>
              <a:t>.</a:t>
            </a:r>
            <a:endParaRPr lang="en-US" dirty="0"/>
          </a:p>
          <a:p>
            <a:r>
              <a:rPr lang="en-US" dirty="0" err="1"/>
              <a:t>Dùng</a:t>
            </a:r>
            <a:r>
              <a:rPr lang="en-US" dirty="0"/>
              <a:t> JavaScript </a:t>
            </a:r>
            <a:r>
              <a:rPr lang="en-US" b="1" dirty="0" err="1">
                <a:solidFill>
                  <a:srgbClr val="00B050"/>
                </a:solidFill>
              </a:rPr>
              <a:t>cho</a:t>
            </a:r>
            <a:r>
              <a:rPr lang="en-US" b="1" dirty="0">
                <a:solidFill>
                  <a:srgbClr val="00B050"/>
                </a:solidFill>
              </a:rPr>
              <a:t> </a:t>
            </a:r>
            <a:r>
              <a:rPr lang="en-US" b="1" dirty="0" err="1">
                <a:solidFill>
                  <a:srgbClr val="00B050"/>
                </a:solidFill>
              </a:rPr>
              <a:t>cả</a:t>
            </a:r>
            <a:r>
              <a:rPr lang="en-US" b="1" dirty="0">
                <a:solidFill>
                  <a:srgbClr val="00B050"/>
                </a:solidFill>
              </a:rPr>
              <a:t> Client &amp; Server</a:t>
            </a:r>
            <a:r>
              <a:rPr lang="en-US" dirty="0"/>
              <a:t>, </a:t>
            </a:r>
            <a:r>
              <a:rPr lang="en-US" dirty="0" err="1"/>
              <a:t>một</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err="1"/>
              <a:t>rất</a:t>
            </a:r>
            <a:r>
              <a:rPr lang="en-US" dirty="0"/>
              <a:t> </a:t>
            </a:r>
            <a:r>
              <a:rPr lang="en-US" dirty="0" err="1"/>
              <a:t>dễ</a:t>
            </a:r>
            <a:r>
              <a:rPr lang="en-US" dirty="0"/>
              <a:t> </a:t>
            </a:r>
            <a:r>
              <a:rPr lang="en-US" dirty="0" err="1"/>
              <a:t>học</a:t>
            </a:r>
            <a:r>
              <a:rPr lang="en-US" dirty="0"/>
              <a:t>.</a:t>
            </a:r>
          </a:p>
          <a:p>
            <a:r>
              <a:rPr lang="en-US" b="1" dirty="0" err="1">
                <a:solidFill>
                  <a:srgbClr val="00B050"/>
                </a:solidFill>
              </a:rPr>
              <a:t>Nhiều</a:t>
            </a:r>
            <a:r>
              <a:rPr lang="en-US" b="1" dirty="0">
                <a:solidFill>
                  <a:srgbClr val="00B050"/>
                </a:solidFill>
              </a:rPr>
              <a:t> modules </a:t>
            </a:r>
            <a:r>
              <a:rPr lang="en-US" b="1" dirty="0" err="1">
                <a:solidFill>
                  <a:srgbClr val="00B050"/>
                </a:solidFill>
              </a:rPr>
              <a:t>rất</a:t>
            </a:r>
            <a:r>
              <a:rPr lang="en-US" b="1" dirty="0">
                <a:solidFill>
                  <a:srgbClr val="00B050"/>
                </a:solidFill>
              </a:rPr>
              <a:t> </a:t>
            </a:r>
            <a:r>
              <a:rPr lang="en-US" b="1" dirty="0" err="1">
                <a:solidFill>
                  <a:srgbClr val="00B050"/>
                </a:solidFill>
              </a:rPr>
              <a:t>mạnh</a:t>
            </a:r>
            <a:r>
              <a:rPr lang="en-US" b="1" dirty="0">
                <a:solidFill>
                  <a:srgbClr val="00B050"/>
                </a:solidFill>
              </a:rPr>
              <a:t> </a:t>
            </a:r>
            <a:r>
              <a:rPr lang="en-US" b="1" dirty="0" err="1">
                <a:solidFill>
                  <a:srgbClr val="00B050"/>
                </a:solidFill>
              </a:rPr>
              <a:t>mẽ</a:t>
            </a:r>
            <a:r>
              <a:rPr lang="en-US" b="1" dirty="0">
                <a:solidFill>
                  <a:srgbClr val="00B050"/>
                </a:solidFill>
              </a:rPr>
              <a:t> </a:t>
            </a:r>
            <a:r>
              <a:rPr lang="en-US" dirty="0" err="1"/>
              <a:t>và</a:t>
            </a:r>
            <a:r>
              <a:rPr lang="en-US" dirty="0"/>
              <a:t> </a:t>
            </a:r>
            <a:r>
              <a:rPr lang="en-US" dirty="0" err="1"/>
              <a:t>vẫn</a:t>
            </a:r>
            <a:r>
              <a:rPr lang="en-US" dirty="0"/>
              <a:t> </a:t>
            </a:r>
            <a:r>
              <a:rPr lang="en-US" dirty="0" err="1"/>
              <a:t>đang</a:t>
            </a:r>
            <a:r>
              <a:rPr lang="en-US" dirty="0"/>
              <a:t> </a:t>
            </a:r>
            <a:r>
              <a:rPr lang="en-US" dirty="0" err="1"/>
              <a:t>tiếp</a:t>
            </a:r>
            <a:r>
              <a:rPr lang="en-US" dirty="0"/>
              <a:t> </a:t>
            </a:r>
            <a:r>
              <a:rPr lang="en-US" dirty="0" err="1"/>
              <a:t>tục</a:t>
            </a:r>
            <a:r>
              <a:rPr lang="en-US" dirty="0"/>
              <a:t> </a:t>
            </a:r>
            <a:r>
              <a:rPr lang="en-US" dirty="0" err="1"/>
              <a:t>phát</a:t>
            </a:r>
            <a:r>
              <a:rPr lang="en-US" dirty="0"/>
              <a:t> </a:t>
            </a:r>
            <a:r>
              <a:rPr lang="en-US" dirty="0" err="1"/>
              <a:t>triển</a:t>
            </a:r>
            <a:r>
              <a:rPr lang="en-US" dirty="0"/>
              <a:t> </a:t>
            </a:r>
            <a:r>
              <a:rPr lang="en-US" dirty="0" err="1"/>
              <a:t>rất</a:t>
            </a:r>
            <a:r>
              <a:rPr lang="en-US" dirty="0"/>
              <a:t> </a:t>
            </a:r>
            <a:r>
              <a:rPr lang="en-US" dirty="0" err="1"/>
              <a:t>nhanh</a:t>
            </a:r>
            <a:r>
              <a:rPr lang="en-US" dirty="0"/>
              <a:t>.</a:t>
            </a:r>
          </a:p>
          <a:p>
            <a:r>
              <a:rPr lang="vi-VN" dirty="0"/>
              <a:t>Có một </a:t>
            </a:r>
            <a:r>
              <a:rPr lang="vi-VN" b="1" dirty="0">
                <a:solidFill>
                  <a:srgbClr val="00B050"/>
                </a:solidFill>
              </a:rPr>
              <a:t>cộng đồng lớn mạnh</a:t>
            </a:r>
            <a:r>
              <a:rPr lang="vi-VN" dirty="0"/>
              <a:t>, có nhiều mã </a:t>
            </a:r>
            <a:r>
              <a:rPr lang="en-US" dirty="0" err="1"/>
              <a:t>nguồn</a:t>
            </a:r>
            <a:r>
              <a:rPr lang="en-US" dirty="0"/>
              <a:t> </a:t>
            </a:r>
            <a:r>
              <a:rPr lang="en-US" dirty="0" err="1"/>
              <a:t>mở</a:t>
            </a:r>
            <a:r>
              <a:rPr lang="en-US" dirty="0"/>
              <a:t> </a:t>
            </a:r>
            <a:r>
              <a:rPr lang="vi-VN" dirty="0"/>
              <a:t>được chia s</a:t>
            </a:r>
            <a:r>
              <a:rPr lang="en-US" dirty="0"/>
              <a:t>ẻ </a:t>
            </a:r>
            <a:r>
              <a:rPr lang="en-US" dirty="0" err="1"/>
              <a:t>rộng</a:t>
            </a:r>
            <a:r>
              <a:rPr lang="en-US" dirty="0"/>
              <a:t> </a:t>
            </a:r>
            <a:r>
              <a:rPr lang="en-US" dirty="0" err="1"/>
              <a:t>rãi</a:t>
            </a:r>
            <a:r>
              <a:rPr lang="en-US" dirty="0"/>
              <a:t>.</a:t>
            </a:r>
          </a:p>
          <a:p>
            <a:r>
              <a:rPr lang="vi-VN" b="1" dirty="0">
                <a:solidFill>
                  <a:srgbClr val="00B050"/>
                </a:solidFill>
              </a:rPr>
              <a:t>Tương thích với nhiều </a:t>
            </a:r>
            <a:r>
              <a:rPr lang="vi-VN" dirty="0"/>
              <a:t>thiết bị, nhiều hệ điều hành như MacOS, Window, Linux,</a:t>
            </a:r>
            <a:endParaRPr lang="en-US" dirty="0"/>
          </a:p>
        </p:txBody>
      </p:sp>
    </p:spTree>
    <p:extLst>
      <p:ext uri="{BB962C8B-B14F-4D97-AF65-F5344CB8AC3E}">
        <p14:creationId xmlns:p14="http://schemas.microsoft.com/office/powerpoint/2010/main" val="2408351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A47A-B820-C0BB-7A6C-D1C84186A095}"/>
              </a:ext>
            </a:extLst>
          </p:cNvPr>
          <p:cNvSpPr>
            <a:spLocks noGrp="1"/>
          </p:cNvSpPr>
          <p:nvPr>
            <p:ph type="title"/>
          </p:nvPr>
        </p:nvSpPr>
        <p:spPr>
          <a:xfrm>
            <a:off x="677334" y="592348"/>
            <a:ext cx="8596668" cy="1320800"/>
          </a:xfrm>
        </p:spPr>
        <p:txBody>
          <a:bodyPr/>
          <a:lstStyle/>
          <a:p>
            <a:r>
              <a:rPr lang="en-US" dirty="0" err="1"/>
              <a:t>Điểm</a:t>
            </a:r>
            <a:r>
              <a:rPr lang="en-US" dirty="0"/>
              <a:t> </a:t>
            </a:r>
            <a:r>
              <a:rPr lang="en-US" dirty="0" err="1"/>
              <a:t>yếu</a:t>
            </a:r>
            <a:r>
              <a:rPr lang="en-US" dirty="0"/>
              <a:t> </a:t>
            </a:r>
            <a:r>
              <a:rPr lang="en-US" dirty="0" err="1"/>
              <a:t>của</a:t>
            </a:r>
            <a:r>
              <a:rPr lang="en-US" dirty="0"/>
              <a:t> NodeJS</a:t>
            </a:r>
          </a:p>
        </p:txBody>
      </p:sp>
      <p:sp>
        <p:nvSpPr>
          <p:cNvPr id="3" name="Content Placeholder 2">
            <a:extLst>
              <a:ext uri="{FF2B5EF4-FFF2-40B4-BE49-F238E27FC236}">
                <a16:creationId xmlns:a16="http://schemas.microsoft.com/office/drawing/2014/main" id="{8A4C5619-90F2-E000-CCBA-367100613D97}"/>
              </a:ext>
            </a:extLst>
          </p:cNvPr>
          <p:cNvSpPr>
            <a:spLocks noGrp="1"/>
          </p:cNvSpPr>
          <p:nvPr>
            <p:ph idx="1"/>
          </p:nvPr>
        </p:nvSpPr>
        <p:spPr/>
        <p:txBody>
          <a:bodyPr>
            <a:normAutofit/>
          </a:bodyPr>
          <a:lstStyle/>
          <a:p>
            <a:r>
              <a:rPr lang="vi-VN" sz="2400" b="1" dirty="0">
                <a:solidFill>
                  <a:srgbClr val="00B050"/>
                </a:solidFill>
              </a:rPr>
              <a:t>NodeJS không phù hợp với các tác vụ đòi hỏi nhiều CPU </a:t>
            </a:r>
            <a:r>
              <a:rPr lang="vi-VN" sz="2400" dirty="0"/>
              <a:t>mà chỉ phù hợp với những I/O như máy chủ web.</a:t>
            </a:r>
            <a:endParaRPr lang="en-US" sz="2400" dirty="0"/>
          </a:p>
          <a:p>
            <a:r>
              <a:rPr lang="vi-VN" sz="2400" dirty="0"/>
              <a:t>Nếu bạn có một web hosting dùng chung, sẽ rất khó khăn nếu bạn tải lên một ứng dụng NodeJS. VPS và Dedicated server là một sự lựa chọn tốt hơn nhiều.</a:t>
            </a:r>
            <a:endParaRPr lang="en-US" sz="2400" dirty="0"/>
          </a:p>
        </p:txBody>
      </p:sp>
    </p:spTree>
    <p:extLst>
      <p:ext uri="{BB962C8B-B14F-4D97-AF65-F5344CB8AC3E}">
        <p14:creationId xmlns:p14="http://schemas.microsoft.com/office/powerpoint/2010/main" val="210328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9830646" cy="1320800"/>
          </a:xfrm>
        </p:spPr>
        <p:txBody>
          <a:bodyPr/>
          <a:lstStyle/>
          <a:p>
            <a:r>
              <a:rPr lang="en-US" dirty="0"/>
              <a:t>NodeJS </a:t>
            </a:r>
            <a:r>
              <a:rPr lang="en-US" dirty="0" err="1"/>
              <a:t>rất</a:t>
            </a:r>
            <a:r>
              <a:rPr lang="en-US" dirty="0"/>
              <a:t> </a:t>
            </a:r>
            <a:r>
              <a:rPr lang="en-US" dirty="0" err="1"/>
              <a:t>dễ</a:t>
            </a:r>
            <a:r>
              <a:rPr lang="en-US" dirty="0"/>
              <a:t> </a:t>
            </a:r>
            <a:r>
              <a:rPr lang="en-US" dirty="0" err="1"/>
              <a:t>học</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thực</a:t>
            </a:r>
            <a:r>
              <a:rPr lang="en-US" dirty="0"/>
              <a:t> </a:t>
            </a:r>
            <a:r>
              <a:rPr lang="en-US" dirty="0" err="1"/>
              <a:t>tế</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535064" y="1400907"/>
            <a:ext cx="8427739" cy="5296235"/>
          </a:xfrm>
          <a:prstGeom prst="rect">
            <a:avLst/>
          </a:prstGeom>
        </p:spPr>
      </p:pic>
    </p:spTree>
    <p:extLst>
      <p:ext uri="{BB962C8B-B14F-4D97-AF65-F5344CB8AC3E}">
        <p14:creationId xmlns:p14="http://schemas.microsoft.com/office/powerpoint/2010/main" val="3068919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34AA9F-94F5-429C-B43E-3C9C99A6937A}"/>
              </a:ext>
            </a:extLst>
          </p:cNvPr>
          <p:cNvPicPr>
            <a:picLocks noChangeAspect="1"/>
          </p:cNvPicPr>
          <p:nvPr/>
        </p:nvPicPr>
        <p:blipFill>
          <a:blip r:embed="rId2"/>
          <a:stretch>
            <a:fillRect/>
          </a:stretch>
        </p:blipFill>
        <p:spPr>
          <a:xfrm>
            <a:off x="103908" y="107489"/>
            <a:ext cx="3969327" cy="2162756"/>
          </a:xfrm>
          <a:prstGeom prst="rect">
            <a:avLst/>
          </a:prstGeom>
        </p:spPr>
      </p:pic>
      <p:pic>
        <p:nvPicPr>
          <p:cNvPr id="10" name="Picture 9">
            <a:extLst>
              <a:ext uri="{FF2B5EF4-FFF2-40B4-BE49-F238E27FC236}">
                <a16:creationId xmlns:a16="http://schemas.microsoft.com/office/drawing/2014/main" id="{CD3DC170-932D-F772-F36C-46D26494C9ED}"/>
              </a:ext>
            </a:extLst>
          </p:cNvPr>
          <p:cNvPicPr>
            <a:picLocks noChangeAspect="1"/>
          </p:cNvPicPr>
          <p:nvPr/>
        </p:nvPicPr>
        <p:blipFill>
          <a:blip r:embed="rId3"/>
          <a:stretch>
            <a:fillRect/>
          </a:stretch>
        </p:blipFill>
        <p:spPr>
          <a:xfrm>
            <a:off x="4166755" y="0"/>
            <a:ext cx="8025246" cy="6858000"/>
          </a:xfrm>
          <a:prstGeom prst="rect">
            <a:avLst/>
          </a:prstGeom>
        </p:spPr>
      </p:pic>
    </p:spTree>
    <p:extLst>
      <p:ext uri="{BB962C8B-B14F-4D97-AF65-F5344CB8AC3E}">
        <p14:creationId xmlns:p14="http://schemas.microsoft.com/office/powerpoint/2010/main" val="404955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0" y="-54591"/>
            <a:ext cx="12192000" cy="6912591"/>
          </a:xfrm>
          <a:prstGeom prst="rect">
            <a:avLst/>
          </a:prstGeom>
        </p:spPr>
      </p:pic>
    </p:spTree>
    <p:extLst>
      <p:ext uri="{BB962C8B-B14F-4D97-AF65-F5344CB8AC3E}">
        <p14:creationId xmlns:p14="http://schemas.microsoft.com/office/powerpoint/2010/main" val="2678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7980B9-03A7-C2D8-5ED1-B90D5B493DAF}"/>
              </a:ext>
            </a:extLst>
          </p:cNvPr>
          <p:cNvSpPr>
            <a:spLocks noGrp="1"/>
          </p:cNvSpPr>
          <p:nvPr>
            <p:ph type="ctrTitle"/>
          </p:nvPr>
        </p:nvSpPr>
        <p:spPr/>
        <p:txBody>
          <a:bodyPr/>
          <a:lstStyle/>
          <a:p>
            <a:r>
              <a:rPr lang="en-US" dirty="0" err="1"/>
              <a:t>Bắt</a:t>
            </a:r>
            <a:r>
              <a:rPr lang="en-US" dirty="0"/>
              <a:t> </a:t>
            </a:r>
            <a:r>
              <a:rPr lang="en-US" dirty="0" err="1"/>
              <a:t>đầu</a:t>
            </a:r>
            <a:r>
              <a:rPr lang="en-US" dirty="0"/>
              <a:t> </a:t>
            </a:r>
            <a:r>
              <a:rPr lang="en-US" dirty="0" err="1"/>
              <a:t>với</a:t>
            </a:r>
            <a:r>
              <a:rPr lang="en-US" dirty="0"/>
              <a:t> NodeJS </a:t>
            </a:r>
            <a:r>
              <a:rPr lang="en-US" dirty="0" err="1"/>
              <a:t>như</a:t>
            </a:r>
            <a:r>
              <a:rPr lang="en-US" dirty="0"/>
              <a:t> </a:t>
            </a:r>
            <a:r>
              <a:rPr lang="en-US" dirty="0" err="1"/>
              <a:t>thế</a:t>
            </a:r>
            <a:r>
              <a:rPr lang="en-US" dirty="0"/>
              <a:t> </a:t>
            </a:r>
            <a:r>
              <a:rPr lang="en-US" dirty="0" err="1"/>
              <a:t>nào</a:t>
            </a:r>
            <a:r>
              <a:rPr lang="en-US" dirty="0"/>
              <a:t>?</a:t>
            </a:r>
          </a:p>
        </p:txBody>
      </p:sp>
      <p:sp>
        <p:nvSpPr>
          <p:cNvPr id="5" name="Subtitle 4">
            <a:extLst>
              <a:ext uri="{FF2B5EF4-FFF2-40B4-BE49-F238E27FC236}">
                <a16:creationId xmlns:a16="http://schemas.microsoft.com/office/drawing/2014/main" id="{5D736052-50EA-8635-5B19-89F9740C6A2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65770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336</TotalTime>
  <Words>368</Words>
  <Application>Microsoft Office PowerPoint</Application>
  <PresentationFormat>Widescreen</PresentationFormat>
  <Paragraphs>34</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Open Sans</vt:lpstr>
      <vt:lpstr>Trebuchet MS</vt:lpstr>
      <vt:lpstr>Wingdings 3</vt:lpstr>
      <vt:lpstr>Facet</vt:lpstr>
      <vt:lpstr>PowerPoint Presentation</vt:lpstr>
      <vt:lpstr>Nội dung trình bày</vt:lpstr>
      <vt:lpstr>NodeJS là gì?</vt:lpstr>
      <vt:lpstr>Điểm mạnh của NodeJS</vt:lpstr>
      <vt:lpstr>Điểm yếu của NodeJS</vt:lpstr>
      <vt:lpstr>NodeJS rất dễ học và ứng dụng thực tế</vt:lpstr>
      <vt:lpstr>PowerPoint Presentation</vt:lpstr>
      <vt:lpstr>PowerPoint Presentation</vt:lpstr>
      <vt:lpstr>Bắt đầu với NodeJS như thế nào?</vt:lpstr>
      <vt:lpstr>PowerPoint Presentation</vt:lpstr>
      <vt:lpstr>PowerPoint Presentation</vt:lpstr>
      <vt:lpstr>Web Framework</vt:lpstr>
      <vt:lpstr>Web Framework</vt:lpstr>
      <vt:lpstr>PowerPoint Presentation</vt:lpstr>
      <vt:lpstr>PowerPoint Presentation</vt:lpstr>
      <vt:lpstr>PowerPoint Presentation</vt:lpstr>
      <vt:lpstr>Nodejs với Web (Expressjs)</vt:lpstr>
      <vt:lpstr>Node.js với Realtime</vt:lpstr>
      <vt:lpstr>Node.js với Desktop Apps (Electron)</vt:lpstr>
      <vt:lpstr>Node.js với Mobile (React Native)</vt:lpstr>
      <vt:lpstr>Node.js với Web Testing, Data Crawl</vt:lpstr>
      <vt:lpstr>Node.js với Chatbot</vt:lpstr>
      <vt:lpstr>Node.js với CMS </vt:lpstr>
      <vt:lpstr>Node.js với Cloud</vt:lpstr>
      <vt:lpstr>Node.js với A.I / Machine Learning</vt:lpstr>
      <vt:lpstr>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Thanh Tung</dc:creator>
  <cp:lastModifiedBy>Ngô Thanh Tùng</cp:lastModifiedBy>
  <cp:revision>84</cp:revision>
  <dcterms:created xsi:type="dcterms:W3CDTF">2022-04-15T19:15:11Z</dcterms:created>
  <dcterms:modified xsi:type="dcterms:W3CDTF">2022-05-27T12:03:10Z</dcterms:modified>
</cp:coreProperties>
</file>